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이미지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이미지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이미지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여기에 인용을 입력하십시오."/>
          <p:cNvSpPr txBox="1"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50000"/>
          <a:stretch>
            <a:fillRect/>
          </a:stretch>
        </p:blipFill>
        <p:spPr>
          <a:xfrm>
            <a:off x="6502400" y="32512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982" y="9295987"/>
            <a:ext cx="2475660" cy="28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슬라이드 번호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140130">
              <a:defRPr cap="none" spc="0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50000"/>
          <a:stretch>
            <a:fillRect/>
          </a:stretch>
        </p:blipFill>
        <p:spPr>
          <a:xfrm flipH="1" rot="10800000">
            <a:off x="9387373" y="-3"/>
            <a:ext cx="3617428" cy="2122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633" y="9292556"/>
            <a:ext cx="2138568" cy="24560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직선 연결선 3"/>
          <p:cNvSpPr/>
          <p:nvPr/>
        </p:nvSpPr>
        <p:spPr>
          <a:xfrm>
            <a:off x="307200" y="9134919"/>
            <a:ext cx="12288000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65023" tIns="65023" rIns="65023" bIns="65023"/>
          <a:lstStyle/>
          <a:p>
            <a:pPr algn="l" defTabSz="114013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8" name="슬라이드 번호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</p:spPr>
        <p:txBody>
          <a:bodyPr lIns="65023" tIns="65023" rIns="65023" bIns="65023" anchor="t"/>
          <a:lstStyle>
            <a:lvl1pPr defTabSz="1140130">
              <a:defRPr cap="none" spc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9" name="그림 9" descr="그림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443140" y="-3422877"/>
            <a:ext cx="18545" cy="95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9"/>
            </a:lvl1pPr>
          </a:lstStyle>
          <a:p>
            <a:pPr/>
            <a:r>
              <a:t>제목 텍스트</a:t>
            </a:r>
          </a:p>
        </p:txBody>
      </p:sp>
      <p:sp>
        <p:nvSpPr>
          <p:cNvPr id="178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9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+mn-lt"/>
                <a:ea typeface="+mn-ea"/>
                <a:cs typeface="+mn-cs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79"/>
            </a:lvl1pPr>
          </a:lstStyle>
          <a:p>
            <a:pPr/>
            <a:r>
              <a:t>제목 텍스트</a:t>
            </a:r>
          </a:p>
        </p:txBody>
      </p:sp>
      <p:sp>
        <p:nvSpPr>
          <p:cNvPr id="188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제목 텍스트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본문 첫 번째 줄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본문 첫 번째 줄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쉽알람잉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9768">
              <a:defRPr spc="195" sz="9776"/>
            </a:pPr>
            <a:r>
              <a:t>쉽알람잉</a:t>
            </a: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쉽게 공부하는 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defTabSz="429768">
              <a:defRPr cap="none" spc="0" sz="3948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민진희,민정호,장재연,김성욱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슬라이드 번호 개체 틀 1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37" name="직사각형 3"/>
          <p:cNvSpPr txBox="1"/>
          <p:nvPr/>
        </p:nvSpPr>
        <p:spPr>
          <a:xfrm>
            <a:off x="1645212" y="491243"/>
            <a:ext cx="2231449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끄기</a:t>
            </a:r>
          </a:p>
        </p:txBody>
      </p:sp>
      <p:graphicFrame>
        <p:nvGraphicFramePr>
          <p:cNvPr id="238" name="표 4"/>
          <p:cNvGraphicFramePr/>
          <p:nvPr/>
        </p:nvGraphicFramePr>
        <p:xfrm>
          <a:off x="1357957" y="2223429"/>
          <a:ext cx="10033748" cy="63922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24044"/>
                <a:gridCol w="8597002"/>
              </a:tblGrid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알람음을 끄기 위해 영단어 뜻을 입력하여 알람음과</a:t>
                      </a:r>
                      <a:r>
                        <a:t> </a:t>
                      </a:r>
                      <a:r>
                        <a:t>알람음을 종료한다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Alaram System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 inputWord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997276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If(result)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</a:t>
                      </a:r>
                      <a:r>
                        <a:t>“</a:t>
                      </a:r>
                      <a:r>
                        <a:t>정답입니다</a:t>
                      </a:r>
                      <a:r>
                        <a:t>”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Else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“</a:t>
                      </a:r>
                      <a:r>
                        <a:t>다시 입력하세요＂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74488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영어단어와 </a:t>
                      </a:r>
                      <a:r>
                        <a:t> </a:t>
                      </a:r>
                      <a:r>
                        <a:t>뜻 입력란이 화면에 뜬다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535926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</a:t>
                      </a:r>
                      <a:r>
                        <a:t>설정된 시간에 알람이 울린다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</a:t>
                      </a:r>
                      <a:r>
                        <a:t>레이아웃에 </a:t>
                      </a:r>
                      <a:r>
                        <a:t>Database</a:t>
                      </a:r>
                      <a:r>
                        <a:t>에서 불러온 영어단어가 뜻 입력란이 화면에 뜬다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</a:t>
                      </a:r>
                      <a:r>
                        <a:t>입력란에 영어단어 뜻을 작성한다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</a:t>
                      </a:r>
                      <a:r>
                        <a:t>입력란 옆에 확인이라는 버튼을 클릭한다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5)</a:t>
                      </a:r>
                      <a:r>
                        <a:t>정답일 경우</a:t>
                      </a:r>
                      <a:r>
                        <a:t>, “</a:t>
                      </a:r>
                      <a:r>
                        <a:t>정답입니다</a:t>
                      </a:r>
                      <a:r>
                        <a:t>”</a:t>
                      </a:r>
                      <a:r>
                        <a:t>라는 메시지가 출력되고 알람음이 꺼진다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6)</a:t>
                      </a:r>
                      <a:r>
                        <a:t>오답일 경우</a:t>
                      </a:r>
                      <a:r>
                        <a:t>. “</a:t>
                      </a:r>
                      <a:r>
                        <a:t>다시 입력하세요</a:t>
                      </a:r>
                      <a:r>
                        <a:t>”</a:t>
                      </a:r>
                      <a:r>
                        <a:t>라는 메시지가 출력되고 단어 입력란이 다시 뜬다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입력한 단어의 뜻이 </a:t>
                      </a:r>
                      <a:r>
                        <a:t>10</a:t>
                      </a:r>
                      <a:r>
                        <a:t>회 이상 일치하지 않을 경우 알람음이 자동으로 꺼지고 알람어플이 종료된다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4741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화면에는 </a:t>
                      </a:r>
                      <a:r>
                        <a:t>“</a:t>
                      </a:r>
                      <a:r>
                        <a:t>정답입니다</a:t>
                      </a:r>
                      <a:r>
                        <a:t>”</a:t>
                      </a:r>
                      <a:r>
                        <a:t>라는 메시지가 출력되고 알람어플이 종료된다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슬라이드 번호 개체 틀 1"/>
          <p:cNvSpPr txBox="1"/>
          <p:nvPr>
            <p:ph type="sldNum" sz="quarter" idx="2"/>
          </p:nvPr>
        </p:nvSpPr>
        <p:spPr>
          <a:xfrm>
            <a:off x="6337785" y="9246747"/>
            <a:ext cx="32923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42" name="직사각형 3"/>
          <p:cNvSpPr txBox="1"/>
          <p:nvPr/>
        </p:nvSpPr>
        <p:spPr>
          <a:xfrm>
            <a:off x="1645212" y="491243"/>
            <a:ext cx="2714811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울리기</a:t>
            </a:r>
          </a:p>
        </p:txBody>
      </p:sp>
      <p:graphicFrame>
        <p:nvGraphicFramePr>
          <p:cNvPr id="243" name="표 4"/>
          <p:cNvGraphicFramePr/>
          <p:nvPr/>
        </p:nvGraphicFramePr>
        <p:xfrm>
          <a:off x="1370461" y="2371855"/>
          <a:ext cx="10071263" cy="62063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29374"/>
                <a:gridCol w="8629186"/>
              </a:tblGrid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현재시간과 알람 설정 시간이 일치한다면 알람음이 울린다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6751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Alaram System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X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27568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If(</a:t>
                      </a:r>
                      <a:r>
                        <a:t> </a:t>
                      </a:r>
                      <a:r>
                        <a:t>r</a:t>
                      </a:r>
                      <a:r>
                        <a:t>현재시간 </a:t>
                      </a:r>
                      <a:r>
                        <a:t>== </a:t>
                      </a:r>
                      <a:r>
                        <a:t>알람 설정 시간</a:t>
                      </a:r>
                      <a:r>
                        <a:t>)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Return ringTF=ture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Else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    Return ringTF=false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ringTF </a:t>
                      </a:r>
                      <a:r>
                        <a:t>변수를 안드로이드스튜디오의</a:t>
                      </a:r>
                      <a:r>
                        <a:t> </a:t>
                      </a:r>
                      <a:r>
                        <a:t>service component</a:t>
                      </a:r>
                      <a:r>
                        <a:t>로 넘겨준다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영어단어와 </a:t>
                      </a:r>
                      <a:r>
                        <a:t> </a:t>
                      </a:r>
                      <a:r>
                        <a:t>뜻 입력란이 화면에 뜬다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355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</a:t>
                      </a:r>
                      <a:r>
                        <a:t>알람 시간이 알람이 울린다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</a:t>
                      </a:r>
                      <a:r>
                        <a:t>화면에는 임의의 영어단어가 나오고 입력란이 나온다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263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알람음이 울리고 영어단어와 뜻 입력란이 나온다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시스템 아키텍처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시스템 아키텍처 다이어그램</a:t>
            </a:r>
          </a:p>
        </p:txBody>
      </p:sp>
      <p:grpSp>
        <p:nvGrpSpPr>
          <p:cNvPr id="249" name="그룹"/>
          <p:cNvGrpSpPr/>
          <p:nvPr/>
        </p:nvGrpSpPr>
        <p:grpSpPr>
          <a:xfrm>
            <a:off x="740965" y="3929409"/>
            <a:ext cx="2296369" cy="2440386"/>
            <a:chOff x="0" y="0"/>
            <a:chExt cx="2296368" cy="2440384"/>
          </a:xfrm>
        </p:grpSpPr>
        <p:sp>
          <p:nvSpPr>
            <p:cNvPr id="246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</a:t>
              </a:r>
            </a:p>
          </p:txBody>
        </p:sp>
        <p:sp>
          <p:nvSpPr>
            <p:cNvPr id="247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248" name="compare()…"/>
            <p:cNvSpPr/>
            <p:nvPr/>
          </p:nvSpPr>
          <p:spPr>
            <a:xfrm>
              <a:off x="2185" y="1353790"/>
              <a:ext cx="2291998" cy="108659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253" name="그룹"/>
          <p:cNvGrpSpPr/>
          <p:nvPr/>
        </p:nvGrpSpPr>
        <p:grpSpPr>
          <a:xfrm>
            <a:off x="4277915" y="2069554"/>
            <a:ext cx="3237062" cy="2383136"/>
            <a:chOff x="0" y="0"/>
            <a:chExt cx="3237061" cy="2383135"/>
          </a:xfrm>
        </p:grpSpPr>
        <p:sp>
          <p:nvSpPr>
            <p:cNvPr id="250" name="VocaList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VocaList</a:t>
              </a:r>
            </a:p>
          </p:txBody>
        </p:sp>
        <p:sp>
          <p:nvSpPr>
            <p:cNvPr id="251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LinkedList&lt;Voca&gt; vocalist</a:t>
              </a:r>
            </a:p>
          </p:txBody>
        </p:sp>
        <p:sp>
          <p:nvSpPr>
            <p:cNvPr id="252" name="addVoca()…"/>
            <p:cNvSpPr/>
            <p:nvPr/>
          </p:nvSpPr>
          <p:spPr>
            <a:xfrm>
              <a:off x="2991" y="1002307"/>
              <a:ext cx="3230900" cy="1380829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7" name="그룹"/>
          <p:cNvGrpSpPr/>
          <p:nvPr/>
        </p:nvGrpSpPr>
        <p:grpSpPr>
          <a:xfrm>
            <a:off x="8704758" y="5670996"/>
            <a:ext cx="3719811" cy="3249812"/>
            <a:chOff x="0" y="0"/>
            <a:chExt cx="3719810" cy="3249810"/>
          </a:xfrm>
        </p:grpSpPr>
        <p:sp>
          <p:nvSpPr>
            <p:cNvPr id="254" name="AlarmSystem"/>
            <p:cNvSpPr/>
            <p:nvPr/>
          </p:nvSpPr>
          <p:spPr>
            <a:xfrm>
              <a:off x="0" y="0"/>
              <a:ext cx="3719811" cy="588013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AlarmSystem</a:t>
              </a:r>
            </a:p>
          </p:txBody>
        </p:sp>
        <p:sp>
          <p:nvSpPr>
            <p:cNvPr id="255" name="TimePicker alarm_time…"/>
            <p:cNvSpPr/>
            <p:nvPr/>
          </p:nvSpPr>
          <p:spPr>
            <a:xfrm>
              <a:off x="3437" y="582242"/>
              <a:ext cx="3712730" cy="94633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256" name="setAlarm()…"/>
            <p:cNvSpPr/>
            <p:nvPr/>
          </p:nvSpPr>
          <p:spPr>
            <a:xfrm>
              <a:off x="3437" y="1519754"/>
              <a:ext cx="3712730" cy="1730057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setAlarm()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Alarm_off()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1" name="그룹"/>
          <p:cNvGrpSpPr/>
          <p:nvPr/>
        </p:nvGrpSpPr>
        <p:grpSpPr>
          <a:xfrm>
            <a:off x="8119665" y="1948209"/>
            <a:ext cx="2413978" cy="2104351"/>
            <a:chOff x="0" y="0"/>
            <a:chExt cx="2413977" cy="2104349"/>
          </a:xfrm>
        </p:grpSpPr>
        <p:sp>
          <p:nvSpPr>
            <p:cNvPr id="258" name="DdaySystem"/>
            <p:cNvSpPr/>
            <p:nvPr/>
          </p:nvSpPr>
          <p:spPr>
            <a:xfrm>
              <a:off x="0" y="0"/>
              <a:ext cx="2413978" cy="5207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DdaySystem</a:t>
              </a:r>
            </a:p>
          </p:txBody>
        </p:sp>
        <p:sp>
          <p:nvSpPr>
            <p:cNvPr id="259" name="String name…"/>
            <p:cNvSpPr/>
            <p:nvPr/>
          </p:nvSpPr>
          <p:spPr>
            <a:xfrm>
              <a:off x="2230" y="515590"/>
              <a:ext cx="2409383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name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Time d_day</a:t>
              </a:r>
            </a:p>
          </p:txBody>
        </p:sp>
        <p:sp>
          <p:nvSpPr>
            <p:cNvPr id="260" name="Set()…"/>
            <p:cNvSpPr/>
            <p:nvPr/>
          </p:nvSpPr>
          <p:spPr>
            <a:xfrm>
              <a:off x="2230" y="1223919"/>
              <a:ext cx="2409383" cy="880431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delete()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그룹"/>
          <p:cNvGrpSpPr/>
          <p:nvPr/>
        </p:nvGrpSpPr>
        <p:grpSpPr>
          <a:xfrm>
            <a:off x="4688036" y="6029151"/>
            <a:ext cx="2530228" cy="2533502"/>
            <a:chOff x="0" y="0"/>
            <a:chExt cx="2530226" cy="2533501"/>
          </a:xfrm>
        </p:grpSpPr>
        <p:sp>
          <p:nvSpPr>
            <p:cNvPr id="262" name="Quiz"/>
            <p:cNvSpPr/>
            <p:nvPr/>
          </p:nvSpPr>
          <p:spPr>
            <a:xfrm>
              <a:off x="0" y="0"/>
              <a:ext cx="2530227" cy="670064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pc="56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Quiz</a:t>
              </a:r>
            </a:p>
          </p:txBody>
        </p:sp>
        <p:sp>
          <p:nvSpPr>
            <p:cNvPr id="263" name="Voca que…"/>
            <p:cNvSpPr/>
            <p:nvPr/>
          </p:nvSpPr>
          <p:spPr>
            <a:xfrm>
              <a:off x="2338" y="663488"/>
              <a:ext cx="2525411" cy="107838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Voca que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int count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present()…"/>
            <p:cNvSpPr/>
            <p:nvPr/>
          </p:nvSpPr>
          <p:spPr>
            <a:xfrm>
              <a:off x="2338" y="1472136"/>
              <a:ext cx="2525411" cy="1061366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bringVoca()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Submit()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8" name="그룹"/>
          <p:cNvGrpSpPr/>
          <p:nvPr/>
        </p:nvGrpSpPr>
        <p:grpSpPr>
          <a:xfrm>
            <a:off x="3041650" y="3662546"/>
            <a:ext cx="1312050" cy="1309505"/>
            <a:chOff x="0" y="-361"/>
            <a:chExt cx="1312049" cy="1309504"/>
          </a:xfrm>
        </p:grpSpPr>
        <p:sp>
          <p:nvSpPr>
            <p:cNvPr id="266" name="선"/>
            <p:cNvSpPr/>
            <p:nvPr/>
          </p:nvSpPr>
          <p:spPr>
            <a:xfrm flipV="1">
              <a:off x="0" y="268661"/>
              <a:ext cx="1043084" cy="10404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67" name="삼각형"/>
            <p:cNvSpPr/>
            <p:nvPr/>
          </p:nvSpPr>
          <p:spPr>
            <a:xfrm rot="2617487">
              <a:off x="979588" y="56606"/>
              <a:ext cx="275428" cy="2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7" y="0"/>
                  </a:moveTo>
                  <a:lnTo>
                    <a:pt x="21600" y="2157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grpSp>
        <p:nvGrpSpPr>
          <p:cNvPr id="271" name="그룹"/>
          <p:cNvGrpSpPr/>
          <p:nvPr/>
        </p:nvGrpSpPr>
        <p:grpSpPr>
          <a:xfrm rot="5031753">
            <a:off x="3228219" y="4902834"/>
            <a:ext cx="1416075" cy="1530774"/>
            <a:chOff x="0" y="16283"/>
            <a:chExt cx="1416074" cy="1530773"/>
          </a:xfrm>
        </p:grpSpPr>
        <p:sp>
          <p:nvSpPr>
            <p:cNvPr id="269" name="선"/>
            <p:cNvSpPr/>
            <p:nvPr/>
          </p:nvSpPr>
          <p:spPr>
            <a:xfrm flipV="1">
              <a:off x="0" y="317486"/>
              <a:ext cx="1112318" cy="12295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270" name="삼각형"/>
            <p:cNvSpPr/>
            <p:nvPr/>
          </p:nvSpPr>
          <p:spPr>
            <a:xfrm rot="2617487">
              <a:off x="1040184" y="78904"/>
              <a:ext cx="308813" cy="31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17" y="0"/>
                  </a:moveTo>
                  <a:lnTo>
                    <a:pt x="21600" y="21600"/>
                  </a:lnTo>
                  <a:lnTo>
                    <a:pt x="0" y="205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272" name="선"/>
          <p:cNvSpPr/>
          <p:nvPr/>
        </p:nvSpPr>
        <p:spPr>
          <a:xfrm flipV="1">
            <a:off x="5962650" y="4488953"/>
            <a:ext cx="1" cy="1503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3" name="선"/>
          <p:cNvSpPr/>
          <p:nvPr/>
        </p:nvSpPr>
        <p:spPr>
          <a:xfrm flipH="1" flipV="1">
            <a:off x="7196980" y="6863903"/>
            <a:ext cx="1496170" cy="4878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6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7" name="퀴즈시스템 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퀴즈시스템 시퀀스 다이어그램</a:t>
            </a:r>
          </a:p>
        </p:txBody>
      </p:sp>
      <p:sp>
        <p:nvSpPr>
          <p:cNvPr id="278" name="남성"/>
          <p:cNvSpPr/>
          <p:nvPr/>
        </p:nvSpPr>
        <p:spPr>
          <a:xfrm>
            <a:off x="916554" y="1711268"/>
            <a:ext cx="277692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9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0" name="직사각형"/>
          <p:cNvSpPr/>
          <p:nvPr/>
        </p:nvSpPr>
        <p:spPr>
          <a:xfrm>
            <a:off x="3264690" y="3728442"/>
            <a:ext cx="153421" cy="224591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1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Quiz System</a:t>
            </a:r>
          </a:p>
        </p:txBody>
      </p:sp>
      <p:sp>
        <p:nvSpPr>
          <p:cNvPr id="282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3" name="VocaLis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VocaList</a:t>
            </a:r>
          </a:p>
        </p:txBody>
      </p:sp>
      <p:sp>
        <p:nvSpPr>
          <p:cNvPr id="284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5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286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7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8" name="Database"/>
          <p:cNvSpPr/>
          <p:nvPr/>
        </p:nvSpPr>
        <p:spPr>
          <a:xfrm>
            <a:off x="4612294" y="2096318"/>
            <a:ext cx="1835506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89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290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1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92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3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94" name="선"/>
          <p:cNvSpPr/>
          <p:nvPr/>
        </p:nvSpPr>
        <p:spPr>
          <a:xfrm>
            <a:off x="1122064" y="6601896"/>
            <a:ext cx="645329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5" name="Voca"/>
          <p:cNvSpPr/>
          <p:nvPr/>
        </p:nvSpPr>
        <p:spPr>
          <a:xfrm>
            <a:off x="8921779" y="2096318"/>
            <a:ext cx="1835507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Voca</a:t>
            </a:r>
          </a:p>
        </p:txBody>
      </p:sp>
      <p:sp>
        <p:nvSpPr>
          <p:cNvPr id="296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297" name="Checkbtt"/>
          <p:cNvSpPr/>
          <p:nvPr/>
        </p:nvSpPr>
        <p:spPr>
          <a:xfrm>
            <a:off x="6724274" y="2109018"/>
            <a:ext cx="1835506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Checkbtt</a:t>
            </a:r>
          </a:p>
        </p:txBody>
      </p:sp>
      <p:sp>
        <p:nvSpPr>
          <p:cNvPr id="298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9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0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1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2" name="선"/>
          <p:cNvSpPr/>
          <p:nvPr/>
        </p:nvSpPr>
        <p:spPr>
          <a:xfrm>
            <a:off x="7764822" y="70245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3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304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5" name="return(bool)"/>
          <p:cNvSpPr txBox="1"/>
          <p:nvPr/>
        </p:nvSpPr>
        <p:spPr>
          <a:xfrm>
            <a:off x="8234001" y="7013575"/>
            <a:ext cx="1474471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306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7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8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309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0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311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AlarmSystem</a:t>
            </a:r>
          </a:p>
        </p:txBody>
      </p:sp>
      <p:sp>
        <p:nvSpPr>
          <p:cNvPr id="312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3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4" name="Stop()"/>
          <p:cNvSpPr txBox="1"/>
          <p:nvPr/>
        </p:nvSpPr>
        <p:spPr>
          <a:xfrm>
            <a:off x="6269618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315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단어장 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단어장 스테이트 다이어그램</a:t>
            </a:r>
          </a:p>
        </p:txBody>
      </p:sp>
      <p:grpSp>
        <p:nvGrpSpPr>
          <p:cNvPr id="320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318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19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21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324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322" name="Ed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Editing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Do:Select Vocas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23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0" name="연결선"/>
          <p:cNvSpPr/>
          <p:nvPr/>
        </p:nvSpPr>
        <p:spPr>
          <a:xfrm>
            <a:off x="4370683" y="4049184"/>
            <a:ext cx="1455518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26" name="Edit"/>
          <p:cNvSpPr txBox="1"/>
          <p:nvPr/>
        </p:nvSpPr>
        <p:spPr>
          <a:xfrm>
            <a:off x="4679950" y="4235450"/>
            <a:ext cx="429972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Edit</a:t>
            </a:r>
          </a:p>
        </p:txBody>
      </p:sp>
      <p:sp>
        <p:nvSpPr>
          <p:cNvPr id="351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28" name="Present"/>
          <p:cNvSpPr txBox="1"/>
          <p:nvPr/>
        </p:nvSpPr>
        <p:spPr>
          <a:xfrm>
            <a:off x="1702158" y="4741577"/>
            <a:ext cx="70321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Present</a:t>
            </a:r>
          </a:p>
        </p:txBody>
      </p:sp>
      <p:sp>
        <p:nvSpPr>
          <p:cNvPr id="352" name="연결선"/>
          <p:cNvSpPr/>
          <p:nvPr/>
        </p:nvSpPr>
        <p:spPr>
          <a:xfrm>
            <a:off x="3631320" y="3327659"/>
            <a:ext cx="2186170" cy="11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fill="norm" stroke="1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30" name="Done"/>
          <p:cNvSpPr txBox="1"/>
          <p:nvPr/>
        </p:nvSpPr>
        <p:spPr>
          <a:xfrm>
            <a:off x="4349749" y="3164295"/>
            <a:ext cx="531509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Done</a:t>
            </a:r>
          </a:p>
        </p:txBody>
      </p:sp>
      <p:grpSp>
        <p:nvGrpSpPr>
          <p:cNvPr id="333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331" name="Reorder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Reordering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Do:represent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32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3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fill="norm" stroke="1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35" name="Delete"/>
          <p:cNvSpPr txBox="1"/>
          <p:nvPr/>
        </p:nvSpPr>
        <p:spPr>
          <a:xfrm>
            <a:off x="7899985" y="3164295"/>
            <a:ext cx="63255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Delete</a:t>
            </a:r>
          </a:p>
        </p:txBody>
      </p:sp>
      <p:sp>
        <p:nvSpPr>
          <p:cNvPr id="354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fill="norm" stroke="1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37" name="Represent"/>
          <p:cNvSpPr txBox="1"/>
          <p:nvPr/>
        </p:nvSpPr>
        <p:spPr>
          <a:xfrm>
            <a:off x="7763530" y="3964395"/>
            <a:ext cx="90546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Represent</a:t>
            </a:r>
          </a:p>
        </p:txBody>
      </p:sp>
      <p:grpSp>
        <p:nvGrpSpPr>
          <p:cNvPr id="340" name="그룹"/>
          <p:cNvGrpSpPr/>
          <p:nvPr/>
        </p:nvGrpSpPr>
        <p:grpSpPr>
          <a:xfrm>
            <a:off x="5776307" y="5947591"/>
            <a:ext cx="1755706" cy="940773"/>
            <a:chOff x="0" y="0"/>
            <a:chExt cx="1755705" cy="940772"/>
          </a:xfrm>
        </p:grpSpPr>
        <p:sp>
          <p:nvSpPr>
            <p:cNvPr id="338" name="Mean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the 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339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5" name="연결선"/>
          <p:cNvSpPr/>
          <p:nvPr/>
        </p:nvSpPr>
        <p:spPr>
          <a:xfrm>
            <a:off x="3487367" y="5376885"/>
            <a:ext cx="2290121" cy="1165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9" fill="norm" stroke="1" extrusionOk="0">
                <a:moveTo>
                  <a:pt x="21600" y="19684"/>
                </a:moveTo>
                <a:cubicBezTo>
                  <a:pt x="7301" y="21600"/>
                  <a:pt x="101" y="15039"/>
                  <a:pt x="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356" name="연결선"/>
          <p:cNvSpPr/>
          <p:nvPr/>
        </p:nvSpPr>
        <p:spPr>
          <a:xfrm>
            <a:off x="4318360" y="5283446"/>
            <a:ext cx="1560028" cy="757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43" name="Show meaning"/>
          <p:cNvSpPr txBox="1"/>
          <p:nvPr/>
        </p:nvSpPr>
        <p:spPr>
          <a:xfrm>
            <a:off x="4472787" y="5429858"/>
            <a:ext cx="124903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Show meaning</a:t>
            </a:r>
          </a:p>
        </p:txBody>
      </p:sp>
      <p:sp>
        <p:nvSpPr>
          <p:cNvPr id="344" name="Close"/>
          <p:cNvSpPr txBox="1"/>
          <p:nvPr/>
        </p:nvSpPr>
        <p:spPr>
          <a:xfrm>
            <a:off x="4091787" y="6318858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  <p:grpSp>
        <p:nvGrpSpPr>
          <p:cNvPr id="347" name="그룹"/>
          <p:cNvGrpSpPr/>
          <p:nvPr/>
        </p:nvGrpSpPr>
        <p:grpSpPr>
          <a:xfrm>
            <a:off x="11043231" y="4660900"/>
            <a:ext cx="491555" cy="491555"/>
            <a:chOff x="0" y="0"/>
            <a:chExt cx="491554" cy="491554"/>
          </a:xfrm>
        </p:grpSpPr>
        <p:sp>
          <p:nvSpPr>
            <p:cNvPr id="345" name="원"/>
            <p:cNvSpPr/>
            <p:nvPr/>
          </p:nvSpPr>
          <p:spPr>
            <a:xfrm>
              <a:off x="0" y="0"/>
              <a:ext cx="491555" cy="491555"/>
            </a:xfrm>
            <a:prstGeom prst="ellipse">
              <a:avLst/>
            </a:prstGeom>
            <a:noFill/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346" name="원"/>
            <p:cNvSpPr/>
            <p:nvPr/>
          </p:nvSpPr>
          <p:spPr>
            <a:xfrm>
              <a:off x="93377" y="93377"/>
              <a:ext cx="304801" cy="304801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357" name="연결선"/>
          <p:cNvSpPr/>
          <p:nvPr/>
        </p:nvSpPr>
        <p:spPr>
          <a:xfrm>
            <a:off x="4420582" y="4906677"/>
            <a:ext cx="66099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349" name="Close"/>
          <p:cNvSpPr txBox="1"/>
          <p:nvPr/>
        </p:nvSpPr>
        <p:spPr>
          <a:xfrm>
            <a:off x="7211383" y="4741577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Close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0" name="선"/>
          <p:cNvSpPr/>
          <p:nvPr/>
        </p:nvSpPr>
        <p:spPr>
          <a:xfrm flipV="1">
            <a:off x="3341400" y="2871868"/>
            <a:ext cx="1" cy="64908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1" name="알람시스템 시퀀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알람시스템 시퀀스 다이어그램</a:t>
            </a:r>
          </a:p>
        </p:txBody>
      </p:sp>
      <p:sp>
        <p:nvSpPr>
          <p:cNvPr id="362" name="남성"/>
          <p:cNvSpPr/>
          <p:nvPr/>
        </p:nvSpPr>
        <p:spPr>
          <a:xfrm>
            <a:off x="916554" y="1711268"/>
            <a:ext cx="277692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3" name="직사각형"/>
          <p:cNvSpPr/>
          <p:nvPr/>
        </p:nvSpPr>
        <p:spPr>
          <a:xfrm>
            <a:off x="978690" y="3443337"/>
            <a:ext cx="153421" cy="594706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4" name="직사각형"/>
          <p:cNvSpPr/>
          <p:nvPr/>
        </p:nvSpPr>
        <p:spPr>
          <a:xfrm>
            <a:off x="3264690" y="3728442"/>
            <a:ext cx="153421" cy="911282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5" name="Actor"/>
          <p:cNvSpPr txBox="1"/>
          <p:nvPr/>
        </p:nvSpPr>
        <p:spPr>
          <a:xfrm>
            <a:off x="728502" y="1149350"/>
            <a:ext cx="88239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Actor</a:t>
            </a:r>
          </a:p>
        </p:txBody>
      </p:sp>
      <p:sp>
        <p:nvSpPr>
          <p:cNvPr id="366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7" name="Time Managemen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Time Management</a:t>
            </a:r>
          </a:p>
        </p:txBody>
      </p:sp>
      <p:sp>
        <p:nvSpPr>
          <p:cNvPr id="368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9" name="Startset()"/>
          <p:cNvSpPr txBox="1"/>
          <p:nvPr/>
        </p:nvSpPr>
        <p:spPr>
          <a:xfrm>
            <a:off x="1712650" y="3441809"/>
            <a:ext cx="9496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Startset()</a:t>
            </a:r>
          </a:p>
        </p:txBody>
      </p:sp>
      <p:sp>
        <p:nvSpPr>
          <p:cNvPr id="370" name="직사각형"/>
          <p:cNvSpPr/>
          <p:nvPr/>
        </p:nvSpPr>
        <p:spPr>
          <a:xfrm>
            <a:off x="5463327" y="4168235"/>
            <a:ext cx="153421" cy="50389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1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2" name="Alarm System"/>
          <p:cNvSpPr/>
          <p:nvPr/>
        </p:nvSpPr>
        <p:spPr>
          <a:xfrm>
            <a:off x="4612294" y="2096318"/>
            <a:ext cx="1835506" cy="749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 System</a:t>
            </a:r>
          </a:p>
        </p:txBody>
      </p:sp>
      <p:sp>
        <p:nvSpPr>
          <p:cNvPr id="373" name="Time.set(Hour,Minute)"/>
          <p:cNvSpPr txBox="1"/>
          <p:nvPr/>
        </p:nvSpPr>
        <p:spPr>
          <a:xfrm>
            <a:off x="3522861" y="4012632"/>
            <a:ext cx="19024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400"/>
            </a:pPr>
            <a:r>
              <a:t>Time.set(Hour,Minute)</a:t>
            </a:r>
          </a:p>
        </p:txBody>
      </p:sp>
      <p:sp>
        <p:nvSpPr>
          <p:cNvPr id="374" name="선"/>
          <p:cNvSpPr/>
          <p:nvPr/>
        </p:nvSpPr>
        <p:spPr>
          <a:xfrm flipH="1">
            <a:off x="5634811" y="4995696"/>
            <a:ext cx="19201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5" name="wait(time)"/>
          <p:cNvSpPr txBox="1"/>
          <p:nvPr/>
        </p:nvSpPr>
        <p:spPr>
          <a:xfrm>
            <a:off x="6003564" y="4529479"/>
            <a:ext cx="11343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wait(time)</a:t>
            </a:r>
          </a:p>
        </p:txBody>
      </p:sp>
      <p:sp>
        <p:nvSpPr>
          <p:cNvPr id="376" name="Quiz System"/>
          <p:cNvSpPr/>
          <p:nvPr/>
        </p:nvSpPr>
        <p:spPr>
          <a:xfrm>
            <a:off x="8921779" y="2096318"/>
            <a:ext cx="1835507" cy="7493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Quiz System</a:t>
            </a:r>
          </a:p>
        </p:txBody>
      </p:sp>
      <p:sp>
        <p:nvSpPr>
          <p:cNvPr id="377" name="Alarm Receiver"/>
          <p:cNvSpPr/>
          <p:nvPr/>
        </p:nvSpPr>
        <p:spPr>
          <a:xfrm>
            <a:off x="6724274" y="2109018"/>
            <a:ext cx="1835506" cy="7493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Alarm Receiver</a:t>
            </a:r>
          </a:p>
        </p:txBody>
      </p:sp>
      <p:sp>
        <p:nvSpPr>
          <p:cNvPr id="378" name="선"/>
          <p:cNvSpPr/>
          <p:nvPr/>
        </p:nvSpPr>
        <p:spPr>
          <a:xfrm flipV="1">
            <a:off x="7642026" y="2799749"/>
            <a:ext cx="1" cy="6635108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9" name="선"/>
          <p:cNvSpPr/>
          <p:nvPr/>
        </p:nvSpPr>
        <p:spPr>
          <a:xfrm flipV="1">
            <a:off x="9859578" y="2782968"/>
            <a:ext cx="1" cy="66686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0" name="직사각형"/>
          <p:cNvSpPr/>
          <p:nvPr/>
        </p:nvSpPr>
        <p:spPr>
          <a:xfrm>
            <a:off x="9762821" y="6998544"/>
            <a:ext cx="193514" cy="1227865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1" name="선"/>
          <p:cNvSpPr/>
          <p:nvPr/>
        </p:nvSpPr>
        <p:spPr>
          <a:xfrm>
            <a:off x="5625779" y="8660115"/>
            <a:ext cx="614850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2" name="Stop()"/>
          <p:cNvSpPr txBox="1"/>
          <p:nvPr/>
        </p:nvSpPr>
        <p:spPr>
          <a:xfrm>
            <a:off x="8366021" y="8170423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383" name="직사각형"/>
          <p:cNvSpPr/>
          <p:nvPr/>
        </p:nvSpPr>
        <p:spPr>
          <a:xfrm>
            <a:off x="7524693" y="4785304"/>
            <a:ext cx="200567" cy="384690"/>
          </a:xfrm>
          <a:prstGeom prst="rect">
            <a:avLst/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4" name="Ringtone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pc="38" sz="1900">
                <a:solidFill>
                  <a:srgbClr val="FFFFFF"/>
                </a:solidFill>
              </a:defRPr>
            </a:lvl1pPr>
          </a:lstStyle>
          <a:p>
            <a:pPr/>
            <a:r>
              <a:t>Ringtone</a:t>
            </a:r>
          </a:p>
        </p:txBody>
      </p:sp>
      <p:sp>
        <p:nvSpPr>
          <p:cNvPr id="385" name="선"/>
          <p:cNvSpPr/>
          <p:nvPr/>
        </p:nvSpPr>
        <p:spPr>
          <a:xfrm flipV="1">
            <a:off x="11853478" y="2782968"/>
            <a:ext cx="1" cy="6668670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6" name="직사각형"/>
          <p:cNvSpPr/>
          <p:nvPr/>
        </p:nvSpPr>
        <p:spPr>
          <a:xfrm>
            <a:off x="11711918" y="5964727"/>
            <a:ext cx="193514" cy="2846738"/>
          </a:xfrm>
          <a:prstGeom prst="rect">
            <a:avLst/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7" name="선"/>
          <p:cNvSpPr/>
          <p:nvPr/>
        </p:nvSpPr>
        <p:spPr>
          <a:xfrm flipH="1" flipV="1">
            <a:off x="5625779" y="6416867"/>
            <a:ext cx="606448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88" name="play()"/>
          <p:cNvSpPr txBox="1"/>
          <p:nvPr/>
        </p:nvSpPr>
        <p:spPr>
          <a:xfrm>
            <a:off x="8140988" y="5907752"/>
            <a:ext cx="66888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play()</a:t>
            </a:r>
          </a:p>
        </p:txBody>
      </p:sp>
      <p:sp>
        <p:nvSpPr>
          <p:cNvPr id="389" name="선"/>
          <p:cNvSpPr/>
          <p:nvPr/>
        </p:nvSpPr>
        <p:spPr>
          <a:xfrm flipH="1">
            <a:off x="5631469" y="7193499"/>
            <a:ext cx="41166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0" name="start()"/>
          <p:cNvSpPr txBox="1"/>
          <p:nvPr/>
        </p:nvSpPr>
        <p:spPr>
          <a:xfrm>
            <a:off x="8022764" y="6748755"/>
            <a:ext cx="71529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start()</a:t>
            </a:r>
          </a:p>
        </p:txBody>
      </p:sp>
      <p:sp>
        <p:nvSpPr>
          <p:cNvPr id="391" name="선"/>
          <p:cNvSpPr/>
          <p:nvPr/>
        </p:nvSpPr>
        <p:spPr>
          <a:xfrm flipH="1">
            <a:off x="5655559" y="5666035"/>
            <a:ext cx="19201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2" name="Signal"/>
          <p:cNvSpPr txBox="1"/>
          <p:nvPr/>
        </p:nvSpPr>
        <p:spPr>
          <a:xfrm>
            <a:off x="6202446" y="5298471"/>
            <a:ext cx="73655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Signal</a:t>
            </a:r>
          </a:p>
        </p:txBody>
      </p:sp>
      <p:sp>
        <p:nvSpPr>
          <p:cNvPr id="393" name="선"/>
          <p:cNvSpPr/>
          <p:nvPr/>
        </p:nvSpPr>
        <p:spPr>
          <a:xfrm flipH="1">
            <a:off x="5655454" y="8034656"/>
            <a:ext cx="4116633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4" name="end()"/>
          <p:cNvSpPr txBox="1"/>
          <p:nvPr/>
        </p:nvSpPr>
        <p:spPr>
          <a:xfrm>
            <a:off x="7931683" y="7590065"/>
            <a:ext cx="63528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end()</a:t>
            </a:r>
          </a:p>
        </p:txBody>
      </p:sp>
      <p:sp>
        <p:nvSpPr>
          <p:cNvPr id="395" name="직사각형"/>
          <p:cNvSpPr/>
          <p:nvPr/>
        </p:nvSpPr>
        <p:spPr>
          <a:xfrm>
            <a:off x="7524897" y="5450501"/>
            <a:ext cx="200567" cy="384690"/>
          </a:xfrm>
          <a:prstGeom prst="rect">
            <a:avLst/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6" name="선"/>
          <p:cNvSpPr/>
          <p:nvPr/>
        </p:nvSpPr>
        <p:spPr>
          <a:xfrm>
            <a:off x="1081115" y="9127895"/>
            <a:ext cx="436463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7" name="Alarm_off()"/>
          <p:cNvSpPr txBox="1"/>
          <p:nvPr/>
        </p:nvSpPr>
        <p:spPr>
          <a:xfrm>
            <a:off x="3422078" y="8730413"/>
            <a:ext cx="11268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Alarm_off()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알람시스템 스테이트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알람시스템 스테이트 다이어그램</a:t>
            </a:r>
          </a:p>
        </p:txBody>
      </p:sp>
      <p:grpSp>
        <p:nvGrpSpPr>
          <p:cNvPr id="402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400" name="Set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Setting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Do:set timer</a:t>
              </a:r>
            </a:p>
          </p:txBody>
        </p:sp>
        <p:sp>
          <p:nvSpPr>
            <p:cNvPr id="401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03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grpSp>
        <p:nvGrpSpPr>
          <p:cNvPr id="406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404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</a:t>
              </a:r>
            </a:p>
          </p:txBody>
        </p:sp>
        <p:sp>
          <p:nvSpPr>
            <p:cNvPr id="405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19" name="연결선"/>
          <p:cNvSpPr/>
          <p:nvPr/>
        </p:nvSpPr>
        <p:spPr>
          <a:xfrm>
            <a:off x="4370683" y="4049184"/>
            <a:ext cx="1455518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08" name="Alarm_on"/>
          <p:cNvSpPr txBox="1"/>
          <p:nvPr/>
        </p:nvSpPr>
        <p:spPr>
          <a:xfrm>
            <a:off x="4679950" y="4235450"/>
            <a:ext cx="856425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Alarm_on</a:t>
            </a:r>
          </a:p>
        </p:txBody>
      </p:sp>
      <p:sp>
        <p:nvSpPr>
          <p:cNvPr id="420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21" name="연결선"/>
          <p:cNvSpPr/>
          <p:nvPr/>
        </p:nvSpPr>
        <p:spPr>
          <a:xfrm>
            <a:off x="3631320" y="3327659"/>
            <a:ext cx="2186170" cy="11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fill="norm" stroke="1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1" name="Alarm_off"/>
          <p:cNvSpPr txBox="1"/>
          <p:nvPr/>
        </p:nvSpPr>
        <p:spPr>
          <a:xfrm>
            <a:off x="4349750" y="3164295"/>
            <a:ext cx="874916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Alarm_off</a:t>
            </a:r>
          </a:p>
        </p:txBody>
      </p:sp>
      <p:grpSp>
        <p:nvGrpSpPr>
          <p:cNvPr id="414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412" name="Ring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Ringing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Do:play ringtone,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Quiz</a:t>
              </a:r>
            </a:p>
          </p:txBody>
        </p:sp>
        <p:sp>
          <p:nvSpPr>
            <p:cNvPr id="413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  <p:sp>
        <p:nvSpPr>
          <p:cNvPr id="422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fill="norm" stroke="1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416" name="Signal"/>
          <p:cNvSpPr txBox="1"/>
          <p:nvPr/>
        </p:nvSpPr>
        <p:spPr>
          <a:xfrm>
            <a:off x="7899985" y="3164295"/>
            <a:ext cx="58351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Signal</a:t>
            </a:r>
          </a:p>
        </p:txBody>
      </p:sp>
      <p:sp>
        <p:nvSpPr>
          <p:cNvPr id="423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fill="norm" stroke="1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pPr/>
          </a:p>
        </p:txBody>
      </p:sp>
      <p:sp>
        <p:nvSpPr>
          <p:cNvPr id="418" name="Stop"/>
          <p:cNvSpPr txBox="1"/>
          <p:nvPr/>
        </p:nvSpPr>
        <p:spPr>
          <a:xfrm>
            <a:off x="7976592" y="3951143"/>
            <a:ext cx="479337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26" sz="1300">
                <a:solidFill>
                  <a:srgbClr val="000000"/>
                </a:solidFill>
              </a:defRPr>
            </a:lvl1pPr>
          </a:lstStyle>
          <a:p>
            <a:pPr/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제목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59"/>
            </a:lvl1pPr>
          </a:lstStyle>
          <a:p>
            <a:pPr/>
            <a:r>
              <a:t>Alarm sequence diagram</a:t>
            </a:r>
          </a:p>
        </p:txBody>
      </p:sp>
      <p:pic>
        <p:nvPicPr>
          <p:cNvPr id="426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731826"/>
            <a:ext cx="11658600" cy="7217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제목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0" sz="3959"/>
            </a:lvl1pPr>
          </a:lstStyle>
          <a:p>
            <a:pPr/>
            <a:r>
              <a:t>D-day activity diagram</a:t>
            </a:r>
          </a:p>
        </p:txBody>
      </p:sp>
      <p:pic>
        <p:nvPicPr>
          <p:cNvPr id="429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81" y="1890328"/>
            <a:ext cx="11331438" cy="6765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사람들이 제일 필요로 하고 많이 쓰는 알람어플에 여러가지 기능들을 추가하여 기본적인 알람 뿐만 아닌 일상생활에 도움을 주고 영어 학습에도 효과가 있는…"/>
          <p:cNvSpPr txBox="1"/>
          <p:nvPr>
            <p:ph type="body" idx="13"/>
          </p:nvPr>
        </p:nvSpPr>
        <p:spPr>
          <a:xfrm>
            <a:off x="761999" y="1917700"/>
            <a:ext cx="11658601" cy="19304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사람들이 제일 필요로 하고 많이 쓰는 알람어플에 여러가지 기능들을 추가하여</a:t>
            </a:r>
            <a:r>
              <a:t> </a:t>
            </a: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</a:t>
            </a:r>
            <a:r>
              <a:t>.  </a:t>
            </a:r>
            <a:r>
              <a:t>알람기능</a:t>
            </a:r>
            <a:r>
              <a:t>, D-Day, </a:t>
            </a:r>
            <a:r>
              <a:t>단어장</a:t>
            </a:r>
            <a:r>
              <a:t>, </a:t>
            </a:r>
            <a:r>
              <a:t>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cap="none" spc="0" sz="270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</a:t>
            </a:r>
            <a:r>
              <a:t>.</a:t>
            </a:r>
          </a:p>
        </p:txBody>
      </p:sp>
      <p:sp>
        <p:nvSpPr>
          <p:cNvPr id="200" name="프로젝트 개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프로젝트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개발환경 : 안드로이드 스튜디오, XML…"/>
          <p:cNvSpPr txBox="1"/>
          <p:nvPr>
            <p:ph type="body" idx="13"/>
          </p:nvPr>
        </p:nvSpPr>
        <p:spPr>
          <a:xfrm>
            <a:off x="673100" y="1816100"/>
            <a:ext cx="11658600" cy="1465122"/>
          </a:xfrm>
          <a:prstGeom prst="rect">
            <a:avLst/>
          </a:prstGeom>
        </p:spPr>
        <p:txBody>
          <a:bodyPr/>
          <a:lstStyle/>
          <a:p>
            <a:pPr/>
            <a:r>
              <a:t>개발환경 : 안드로이드 스튜디오, XML</a:t>
            </a:r>
          </a:p>
          <a:p>
            <a:pPr/>
            <a:r>
              <a:t>시스템환경 : 모바일, 단순 응용프로그램</a:t>
            </a:r>
          </a:p>
          <a:p>
            <a:pPr/>
            <a:r>
              <a:t>운영체제 : 안드로이드</a:t>
            </a:r>
          </a:p>
        </p:txBody>
      </p:sp>
      <p:sp>
        <p:nvSpPr>
          <p:cNvPr id="203" name="개발 및 시스템 환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pc="76" sz="3800"/>
            </a:lvl1pPr>
          </a:lstStyle>
          <a:p>
            <a:pPr/>
            <a:r>
              <a:t>개발 및 시스템 환경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그룹 7"/>
          <p:cNvGrpSpPr/>
          <p:nvPr/>
        </p:nvGrpSpPr>
        <p:grpSpPr>
          <a:xfrm>
            <a:off x="1704642" y="3133808"/>
            <a:ext cx="2683836" cy="803131"/>
            <a:chOff x="0" y="0"/>
            <a:chExt cx="2683834" cy="803130"/>
          </a:xfrm>
        </p:grpSpPr>
        <p:sp>
          <p:nvSpPr>
            <p:cNvPr id="205" name="TextBox 4"/>
            <p:cNvSpPr txBox="1"/>
            <p:nvPr/>
          </p:nvSpPr>
          <p:spPr>
            <a:xfrm>
              <a:off x="289131" y="117041"/>
              <a:ext cx="2394704" cy="586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1140130">
                <a:defRPr b="1" sz="2800">
                  <a:solidFill>
                    <a:srgbClr val="000000"/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 ExtraBold"/>
                  <a:ea typeface="나눔스퀘어 ExtraBold"/>
                  <a:cs typeface="나눔스퀘어 ExtraBold"/>
                  <a:sym typeface="나눔스퀘어 ExtraBold"/>
                </a:rPr>
                <a:t>유스케이스 목록</a:t>
              </a:r>
            </a:p>
          </p:txBody>
        </p:sp>
        <p:sp>
          <p:nvSpPr>
            <p:cNvPr id="206" name="직사각형 5"/>
            <p:cNvSpPr/>
            <p:nvPr/>
          </p:nvSpPr>
          <p:spPr>
            <a:xfrm>
              <a:off x="0" y="0"/>
              <a:ext cx="102400" cy="803131"/>
            </a:xfrm>
            <a:prstGeom prst="rect">
              <a:avLst/>
            </a:prstGeom>
            <a:solidFill>
              <a:srgbClr val="9F0D17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140130">
                <a:defRPr spc="-200" sz="20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</a:p>
          </p:txBody>
        </p:sp>
      </p:grpSp>
      <p:sp>
        <p:nvSpPr>
          <p:cNvPr id="208" name="TextBox 8"/>
          <p:cNvSpPr txBox="1"/>
          <p:nvPr/>
        </p:nvSpPr>
        <p:spPr>
          <a:xfrm>
            <a:off x="5943601" y="1687345"/>
            <a:ext cx="6138834" cy="53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설정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D-day </a:t>
            </a: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설정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퀴즈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추가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단어 삭제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끄기</a:t>
            </a:r>
          </a:p>
          <a:p>
            <a:pPr marL="640079" indent="-640079" algn="l" defTabSz="1140130">
              <a:lnSpc>
                <a:spcPct val="150000"/>
              </a:lnSpc>
              <a:spcBef>
                <a:spcPts val="800"/>
              </a:spcBef>
              <a:buClr>
                <a:srgbClr val="9F0D17"/>
              </a:buClr>
              <a:buSzPct val="102000"/>
              <a:buAutoNum type="arabicPeriod" startAt="1"/>
              <a:defRPr sz="2800">
                <a:solidFill>
                  <a:srgbClr val="3C3B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 Bold"/>
                <a:ea typeface="나눔스퀘어 Bold"/>
                <a:cs typeface="나눔스퀘어 Bold"/>
                <a:sym typeface="나눔스퀘어 Bold"/>
              </a:rPr>
              <a:t>알람 울리기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직사각형 2"/>
          <p:cNvSpPr txBox="1"/>
          <p:nvPr/>
        </p:nvSpPr>
        <p:spPr>
          <a:xfrm>
            <a:off x="1645212" y="491243"/>
            <a:ext cx="2231449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알람 설정</a:t>
            </a:r>
          </a:p>
        </p:txBody>
      </p:sp>
      <p:sp>
        <p:nvSpPr>
          <p:cNvPr id="212" name="TextBox 3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1</a:t>
            </a:r>
          </a:p>
        </p:txBody>
      </p:sp>
      <p:graphicFrame>
        <p:nvGraphicFramePr>
          <p:cNvPr id="213" name="표 5"/>
          <p:cNvGraphicFramePr/>
          <p:nvPr/>
        </p:nvGraphicFramePr>
        <p:xfrm>
          <a:off x="1420129" y="2085877"/>
          <a:ext cx="10096622" cy="657982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32978"/>
                <a:gridCol w="8650942"/>
              </a:tblGrid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원하는 날</a:t>
                      </a:r>
                      <a:r>
                        <a:t>, </a:t>
                      </a:r>
                      <a:r>
                        <a:t>원하는 시간에 알람이 울리도록 날짜와 시간을 설정한다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Int</a:t>
                      </a:r>
                      <a:r>
                        <a:t> </a:t>
                      </a:r>
                      <a:r>
                        <a:t>Mon,</a:t>
                      </a:r>
                      <a:r>
                        <a:t> </a:t>
                      </a:r>
                      <a:r>
                        <a:t>int</a:t>
                      </a:r>
                      <a:r>
                        <a:t> </a:t>
                      </a:r>
                      <a:r>
                        <a:t>Date, int Hours, int Min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1907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String succSet=“</a:t>
                      </a:r>
                      <a:r>
                        <a:t>알람이 설정되었습니다</a:t>
                      </a:r>
                      <a:r>
                        <a:t>.”; or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String FailSet=“</a:t>
                      </a:r>
                      <a:r>
                        <a:t>다시 설정하세요</a:t>
                      </a:r>
                      <a:r>
                        <a:t>.”;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화면에 날짜</a:t>
                      </a:r>
                      <a:r>
                        <a:t>(</a:t>
                      </a:r>
                      <a:r>
                        <a:t>월</a:t>
                      </a:r>
                      <a:r>
                        <a:t>/</a:t>
                      </a:r>
                      <a:r>
                        <a:t>일</a:t>
                      </a:r>
                      <a:r>
                        <a:t>)</a:t>
                      </a:r>
                      <a:r>
                        <a:t>와 시간</a:t>
                      </a:r>
                      <a:r>
                        <a:t>(</a:t>
                      </a:r>
                      <a:r>
                        <a:t>시</a:t>
                      </a:r>
                      <a:r>
                        <a:t>/</a:t>
                      </a:r>
                      <a:r>
                        <a:t>분</a:t>
                      </a:r>
                      <a:r>
                        <a:t>)</a:t>
                      </a:r>
                      <a:r>
                        <a:t> 설정 화면이 뜬다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811681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메인화면에서</a:t>
                      </a:r>
                      <a:r>
                        <a:t> </a:t>
                      </a:r>
                      <a:r>
                        <a:t>알람설정 버튼을 클릭한다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날짜설정 입력란과 시간설정 입력란이 뜬다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월과 일을 각각 입력한다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시와 분을 각각 입력한다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저장 및 취소 버튼이 나온다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저장을 클릭한다</a:t>
                      </a:r>
                      <a:r>
                        <a:t>.</a:t>
                      </a:r>
                    </a:p>
                    <a:p>
                      <a:pPr marL="314325" indent="-314325"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“</a:t>
                      </a:r>
                      <a:r>
                        <a:t>알람 설정 완료</a:t>
                      </a:r>
                      <a:r>
                        <a:t>”</a:t>
                      </a:r>
                      <a:r>
                        <a:t>메시지를 출력한다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만약 입력한 날짜와 시간이 정상적 범위 밖이면 날짜와 시간을 다시 입력한다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922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 설정이 완료되었습니다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TextBox 2"/>
          <p:cNvSpPr txBox="1"/>
          <p:nvPr/>
        </p:nvSpPr>
        <p:spPr>
          <a:xfrm>
            <a:off x="434513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7" name="직사각형 3"/>
          <p:cNvSpPr txBox="1"/>
          <p:nvPr/>
        </p:nvSpPr>
        <p:spPr>
          <a:xfrm>
            <a:off x="1645212" y="491243"/>
            <a:ext cx="7322761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D-day</a:t>
            </a:r>
            <a:r>
              <a:t>설정 유스케이스 시나리오</a:t>
            </a:r>
          </a:p>
        </p:txBody>
      </p:sp>
      <p:graphicFrame>
        <p:nvGraphicFramePr>
          <p:cNvPr id="218" name="표 5"/>
          <p:cNvGraphicFramePr/>
          <p:nvPr/>
        </p:nvGraphicFramePr>
        <p:xfrm>
          <a:off x="1224819" y="2257275"/>
          <a:ext cx="10179392" cy="66335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44740"/>
                <a:gridCol w="8721951"/>
              </a:tblGrid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단어퀴즈 뿐만 아니라 </a:t>
                      </a:r>
                      <a:r>
                        <a:t>D-day</a:t>
                      </a:r>
                      <a:r>
                        <a:t>설정을 통해서 일정을 관리 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설정하고 싶은 이벤트와 </a:t>
                      </a:r>
                      <a:r>
                        <a:t> D-day  </a:t>
                      </a:r>
                      <a:r>
                        <a:t>입력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이벤트 일정 화면에 이벤트 이름</a:t>
                      </a:r>
                      <a:r>
                        <a:t>, </a:t>
                      </a:r>
                      <a:r>
                        <a:t>이벤트 날짜에 </a:t>
                      </a:r>
                      <a:r>
                        <a:t>D-xx </a:t>
                      </a:r>
                      <a:r>
                        <a:t>출력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 </a:t>
                      </a:r>
                      <a:r>
                        <a:t> 레이아웃에서 입력한 </a:t>
                      </a:r>
                      <a:r>
                        <a:t>D-day</a:t>
                      </a:r>
                      <a:r>
                        <a:t>와 이벤트가 화면에 보이고</a:t>
                      </a:r>
                      <a:r>
                        <a:t> D-day</a:t>
                      </a:r>
                      <a:r>
                        <a:t>와 이벤트를 설정 할 수 있는 설정 버튼이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10513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buSzPct val="100000"/>
                        <a:buAutoNum type="arabicParenR" startAt="1"/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 </a:t>
                      </a:r>
                      <a:r>
                        <a:t>설정 버튼을 클릭한다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D-day</a:t>
                      </a:r>
                      <a:r>
                        <a:t>와 입력하고 싶은 이벤트를 설정한다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</a:t>
                      </a:r>
                      <a:r>
                        <a:t> </a:t>
                      </a:r>
                      <a:r>
                        <a:t>D-day</a:t>
                      </a:r>
                      <a:r>
                        <a:t>와 이벤트 설정 후 </a:t>
                      </a:r>
                      <a:r>
                        <a:t>D-day </a:t>
                      </a:r>
                      <a:r>
                        <a:t>레이아웃으로 넘어간다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하루씩 지날 때 마다 </a:t>
                      </a:r>
                      <a:r>
                        <a:t>D-XX</a:t>
                      </a:r>
                      <a:r>
                        <a:t>는 </a:t>
                      </a:r>
                      <a:r>
                        <a:t>D-XX-1</a:t>
                      </a:r>
                      <a:r>
                        <a:t>로 변한다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날짜인 경우 </a:t>
                      </a:r>
                      <a:r>
                        <a:t>:  D-xx</a:t>
                      </a:r>
                      <a:r>
                        <a:t>부분에 </a:t>
                      </a:r>
                      <a:r>
                        <a:t>D-day </a:t>
                      </a:r>
                      <a:r>
                        <a:t>출력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날짜를 넘어 간 경우 </a:t>
                      </a:r>
                      <a:r>
                        <a:t>: D+XX</a:t>
                      </a:r>
                      <a:r>
                        <a:t> 출력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9005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D-day</a:t>
                      </a:r>
                      <a:r>
                        <a:t>설정이 완료되면 </a:t>
                      </a:r>
                      <a:r>
                        <a:t>“D-day </a:t>
                      </a:r>
                      <a:r>
                        <a:t>설정완료</a:t>
                      </a:r>
                      <a:r>
                        <a:t>”</a:t>
                      </a:r>
                      <a:r>
                        <a:t>문구 출력 후 </a:t>
                      </a:r>
                      <a:r>
                        <a:t>D-day </a:t>
                      </a:r>
                      <a:r>
                        <a:t>레이아웃으로 넘어감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직사각형 2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단어퀴즈 유스케이스 시나리오</a:t>
            </a:r>
          </a:p>
        </p:txBody>
      </p:sp>
      <p:sp>
        <p:nvSpPr>
          <p:cNvPr id="222" name="TextBox 3"/>
          <p:cNvSpPr txBox="1"/>
          <p:nvPr/>
        </p:nvSpPr>
        <p:spPr>
          <a:xfrm>
            <a:off x="434513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3</a:t>
            </a:r>
          </a:p>
        </p:txBody>
      </p:sp>
      <p:graphicFrame>
        <p:nvGraphicFramePr>
          <p:cNvPr id="223" name="표 5"/>
          <p:cNvGraphicFramePr/>
          <p:nvPr/>
        </p:nvGraphicFramePr>
        <p:xfrm>
          <a:off x="1256556" y="2060869"/>
          <a:ext cx="10085131" cy="65298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31345"/>
                <a:gridCol w="8641084"/>
              </a:tblGrid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3957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User</a:t>
                      </a:r>
                      <a:r>
                        <a:t>는  알람이 울렸을 경우 영어단어의 의미를 적을 수 있다</a:t>
                      </a:r>
                      <a:r>
                        <a:t>. </a:t>
                      </a:r>
                      <a:r>
                        <a:t>그리고 틀린 단어들은 영어단어에 저장되어 나중에 복습할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User, Database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int compare(Voca)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영어단어에 맞는 단어의미 입력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81990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Return(bool)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단어 맞았을 경우</a:t>
                      </a:r>
                      <a:r>
                        <a:t>((return 1;)</a:t>
                      </a:r>
                      <a:r>
                        <a:t> </a:t>
                      </a:r>
                      <a:r>
                        <a:t>: “</a:t>
                      </a:r>
                      <a:r>
                        <a:t>맞았습니다</a:t>
                      </a:r>
                      <a:r>
                        <a:t>” </a:t>
                      </a:r>
                      <a:r>
                        <a:t>문구 출력 </a:t>
                      </a:r>
                      <a:r>
                        <a:t>-&gt; </a:t>
                      </a:r>
                      <a:r>
                        <a:t>알람 종료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단어 틀렸을 경우</a:t>
                      </a:r>
                      <a:r>
                        <a:t>(return 0;)</a:t>
                      </a:r>
                      <a:r>
                        <a:t> </a:t>
                      </a:r>
                      <a:r>
                        <a:t>: “</a:t>
                      </a:r>
                      <a:r>
                        <a:t>틀렸습니다</a:t>
                      </a:r>
                      <a:r>
                        <a:t>” </a:t>
                      </a:r>
                      <a:r>
                        <a:t>문구 출력 </a:t>
                      </a:r>
                      <a:r>
                        <a:t>-&gt; </a:t>
                      </a:r>
                      <a:r>
                        <a:t>알람 유지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 울리는 순간 레이아웃에 영어단어 보임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55978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설정된 시간에 알람이 울린다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레이아웃에 </a:t>
                      </a:r>
                      <a:r>
                        <a:t>Database</a:t>
                      </a:r>
                      <a:r>
                        <a:t>에서 불러온 영어단어가 화면에 보인다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 </a:t>
                      </a:r>
                      <a:r>
                        <a:t>입력 칸에 영어단어의 의미를 작성한다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답이 맞았을 시 알람종료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5) </a:t>
                      </a:r>
                      <a:r>
                        <a:t>틀렸을 시 알람 계속 울림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6) </a:t>
                      </a:r>
                      <a:r>
                        <a:t>틀린 단어들 단어장에 전송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단어퀴즈에서 </a:t>
                      </a:r>
                      <a:r>
                        <a:t>10</a:t>
                      </a:r>
                      <a:r>
                        <a:t>번 이상 틀렸을 시  레이아웃 화면에  </a:t>
                      </a:r>
                      <a:r>
                        <a:t>‘</a:t>
                      </a:r>
                      <a:r>
                        <a:t>다음에 도전하세요</a:t>
                      </a:r>
                      <a:r>
                        <a:t>’</a:t>
                      </a:r>
                      <a:r>
                        <a:t>라는 문구와 함께 알람종료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586329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알람종료 후 모든 시스템 종료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7" name="직사각형 3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단어추가 유스케이스 시나리오</a:t>
            </a:r>
          </a:p>
        </p:txBody>
      </p:sp>
      <p:graphicFrame>
        <p:nvGraphicFramePr>
          <p:cNvPr id="228" name="표 4"/>
          <p:cNvGraphicFramePr/>
          <p:nvPr/>
        </p:nvGraphicFramePr>
        <p:xfrm>
          <a:off x="943800" y="2223429"/>
          <a:ext cx="10347867" cy="6267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68679"/>
                <a:gridCol w="8866486"/>
              </a:tblGrid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단어추가</a:t>
                      </a:r>
                      <a:r>
                        <a:t>(addVoca(Voca))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</a:t>
                      </a:r>
                      <a:r>
                        <a:t> </a:t>
                      </a:r>
                      <a:r>
                        <a:t>단어퀴즈에서 틀린 단어를 단어추가를 통해서 단어장에 입력할 수 있다</a:t>
                      </a:r>
                      <a:r>
                        <a:t>. </a:t>
                      </a:r>
                      <a:r>
                        <a:t>이 틀린 단어는 단어장에서 복습의 용도로 다시 학습할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QuizSystem, </a:t>
                      </a:r>
                      <a:r>
                        <a:t>단어장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</a:t>
                      </a:r>
                      <a:r>
                        <a:t>return </a:t>
                      </a:r>
                      <a:r>
                        <a:t>값이 </a:t>
                      </a:r>
                      <a:r>
                        <a:t>0</a:t>
                      </a:r>
                      <a:r>
                        <a:t>인</a:t>
                      </a:r>
                      <a:r>
                        <a:t> VOCA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 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VOCA : VOCA</a:t>
                      </a:r>
                      <a:r>
                        <a:t>의미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대기상태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단어퀴즈에서 틀린 </a:t>
                      </a:r>
                      <a:r>
                        <a:t>VOCA</a:t>
                      </a:r>
                      <a:r>
                        <a:t> 불러온다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틀린</a:t>
                      </a:r>
                      <a:r>
                        <a:t> VOCA</a:t>
                      </a:r>
                      <a:r>
                        <a:t>를 단어장에 </a:t>
                      </a:r>
                      <a:r>
                        <a:t>VOCA:</a:t>
                      </a:r>
                      <a:r>
                        <a:t>의미 순으로 입력한다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75643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맞았을 경우</a:t>
                      </a:r>
                      <a:r>
                        <a:t>(return </a:t>
                      </a:r>
                      <a:r>
                        <a:t>값이 </a:t>
                      </a:r>
                      <a:r>
                        <a:t>1</a:t>
                      </a:r>
                      <a:r>
                        <a:t>인경우</a:t>
                      </a:r>
                      <a:r>
                        <a:t>)</a:t>
                      </a:r>
                      <a:r>
                        <a:t> </a:t>
                      </a:r>
                      <a:r>
                        <a:t>: </a:t>
                      </a:r>
                      <a:r>
                        <a:t>단어추가를 실행 하지 않는다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854175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틀렸을 경우</a:t>
                      </a:r>
                      <a:r>
                        <a:t> : </a:t>
                      </a:r>
                      <a:r>
                        <a:t> </a:t>
                      </a:r>
                      <a:r>
                        <a:t>단어장에 </a:t>
                      </a:r>
                      <a:r>
                        <a:t>VOCA:</a:t>
                      </a:r>
                      <a:r>
                        <a:t>의미 순으로 입력되며 레이아웃은 </a:t>
                      </a:r>
                      <a:r>
                        <a:t>QuizSystem</a:t>
                      </a:r>
                      <a:r>
                        <a:t>인 상태</a:t>
                      </a:r>
                      <a:r>
                        <a:t>.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QuizSystem</a:t>
                      </a:r>
                      <a:r>
                        <a:t>에서 단어가 맞았을 경우 </a:t>
                      </a:r>
                      <a:r>
                        <a:t>: </a:t>
                      </a:r>
                      <a:r>
                        <a:t>알람종료</a:t>
                      </a:r>
                      <a:r>
                        <a:t>(</a:t>
                      </a:r>
                      <a:r>
                        <a:t>전체 </a:t>
                      </a:r>
                      <a:r>
                        <a:t>System</a:t>
                      </a:r>
                      <a:r>
                        <a:t>종료</a:t>
                      </a:r>
                      <a:r>
                        <a:t>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슬라이드 번호 개체 틀 1"/>
          <p:cNvSpPr txBox="1"/>
          <p:nvPr>
            <p:ph type="sldNum" sz="quarter" idx="2"/>
          </p:nvPr>
        </p:nvSpPr>
        <p:spPr>
          <a:xfrm>
            <a:off x="6384405" y="9246747"/>
            <a:ext cx="235990" cy="3332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TextBox 2"/>
          <p:cNvSpPr txBox="1"/>
          <p:nvPr/>
        </p:nvSpPr>
        <p:spPr>
          <a:xfrm>
            <a:off x="434514" y="166114"/>
            <a:ext cx="1018578" cy="202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140130">
              <a:defRPr sz="12400">
                <a:solidFill>
                  <a:srgbClr val="B00026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32" name="직사각형 3"/>
          <p:cNvSpPr txBox="1"/>
          <p:nvPr/>
        </p:nvSpPr>
        <p:spPr>
          <a:xfrm>
            <a:off x="1645212" y="491243"/>
            <a:ext cx="6736960" cy="842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140130">
              <a:defRPr b="1" sz="4400">
                <a:solidFill>
                  <a:srgbClr val="3C3B39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단어삭제 유스케이스 시나리오</a:t>
            </a:r>
          </a:p>
        </p:txBody>
      </p:sp>
      <p:graphicFrame>
        <p:nvGraphicFramePr>
          <p:cNvPr id="233" name="표 4"/>
          <p:cNvGraphicFramePr/>
          <p:nvPr/>
        </p:nvGraphicFramePr>
        <p:xfrm>
          <a:off x="1535645" y="2223429"/>
          <a:ext cx="9818545" cy="634223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3463"/>
                <a:gridCol w="8412381"/>
              </a:tblGrid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 삭제</a:t>
                      </a:r>
                      <a:r>
                        <a:t>(delete Voca(Voca))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개요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사용자는 더 이상 활용도가 없는 단어를</a:t>
                      </a:r>
                      <a:r>
                        <a:t>  </a:t>
                      </a:r>
                      <a:r>
                        <a:t>단어장에서 임의로 삭제 할 수 있다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액터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입력값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삭제버튼 </a:t>
                      </a:r>
                      <a:r>
                        <a:t>: </a:t>
                      </a:r>
                      <a:r>
                        <a:t>활용도 없는 단어 선택 후 삭제 버튼 클릭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출력값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단어장에서 선택된 단어 삭제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시작상태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단어장 레이아웃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1107394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일반상황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1) </a:t>
                      </a:r>
                      <a:r>
                        <a:t>첫번째 레이아웃에서 댠어장 버튼 클릭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2) </a:t>
                      </a:r>
                      <a:r>
                        <a:t>단어장 레이아웃에서 활용도 없는 단어 선택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3) </a:t>
                      </a:r>
                      <a:r>
                        <a:t>삭제버튼 클릭</a:t>
                      </a:r>
                    </a:p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4) </a:t>
                      </a:r>
                      <a:r>
                        <a:t>단어 삭제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예외상황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 선택 하지 않고 단어삭제 클릭 할 경우 </a:t>
                      </a:r>
                      <a:r>
                        <a:t>: “</a:t>
                      </a:r>
                      <a:r>
                        <a:t>단어를 선택 해 주세요</a:t>
                      </a:r>
                      <a:r>
                        <a:t>”</a:t>
                      </a:r>
                      <a:r>
                        <a:t>문구 출력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3CACA"/>
                    </a:solidFill>
                  </a:tcPr>
                </a:tc>
              </a:tr>
              <a:tr h="653367">
                <a:tc>
                  <a:txBody>
                    <a:bodyPr/>
                    <a:lstStyle/>
                    <a:p>
                      <a:pPr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완료상태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04747">
                        <a:defRPr cap="none" spc="0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단어삭제 완료 후 </a:t>
                      </a:r>
                      <a:r>
                        <a:t>“</a:t>
                      </a:r>
                      <a:r>
                        <a:t>단어 삭제가 완료되었습니다</a:t>
                      </a:r>
                      <a:r>
                        <a:t>” </a:t>
                      </a:r>
                      <a:r>
                        <a:t>문구 출력 후 레이아웃은 단어장 레이아웃인 상태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